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3" r:id="rId1"/>
  </p:sldMasterIdLst>
  <p:notesMasterIdLst>
    <p:notesMasterId r:id="rId41"/>
  </p:notesMasterIdLst>
  <p:handoutMasterIdLst>
    <p:handoutMasterId r:id="rId42"/>
  </p:handoutMasterIdLst>
  <p:sldIdLst>
    <p:sldId id="572" r:id="rId2"/>
    <p:sldId id="257" r:id="rId3"/>
    <p:sldId id="522" r:id="rId4"/>
    <p:sldId id="615" r:id="rId5"/>
    <p:sldId id="799" r:id="rId6"/>
    <p:sldId id="646" r:id="rId7"/>
    <p:sldId id="800" r:id="rId8"/>
    <p:sldId id="801" r:id="rId9"/>
    <p:sldId id="655" r:id="rId10"/>
    <p:sldId id="802" r:id="rId11"/>
    <p:sldId id="803" r:id="rId12"/>
    <p:sldId id="805" r:id="rId13"/>
    <p:sldId id="806" r:id="rId14"/>
    <p:sldId id="656" r:id="rId15"/>
    <p:sldId id="808" r:id="rId16"/>
    <p:sldId id="809" r:id="rId17"/>
    <p:sldId id="810" r:id="rId18"/>
    <p:sldId id="811" r:id="rId19"/>
    <p:sldId id="812" r:id="rId20"/>
    <p:sldId id="814" r:id="rId21"/>
    <p:sldId id="813" r:id="rId22"/>
    <p:sldId id="815" r:id="rId23"/>
    <p:sldId id="816" r:id="rId24"/>
    <p:sldId id="817" r:id="rId25"/>
    <p:sldId id="818" r:id="rId26"/>
    <p:sldId id="819" r:id="rId27"/>
    <p:sldId id="820" r:id="rId28"/>
    <p:sldId id="821" r:id="rId29"/>
    <p:sldId id="822" r:id="rId30"/>
    <p:sldId id="823" r:id="rId31"/>
    <p:sldId id="597" r:id="rId32"/>
    <p:sldId id="824" r:id="rId33"/>
    <p:sldId id="825" r:id="rId34"/>
    <p:sldId id="826" r:id="rId35"/>
    <p:sldId id="827" r:id="rId36"/>
    <p:sldId id="657" r:id="rId37"/>
    <p:sldId id="828" r:id="rId38"/>
    <p:sldId id="798" r:id="rId39"/>
    <p:sldId id="580" r:id="rId40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4889" autoAdjust="0"/>
  </p:normalViewPr>
  <p:slideViewPr>
    <p:cSldViewPr snapToGrid="0">
      <p:cViewPr varScale="1">
        <p:scale>
          <a:sx n="77" d="100"/>
          <a:sy n="77" d="100"/>
        </p:scale>
        <p:origin x="69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9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C5B54-F9E5-41C1-893A-C441DBEA6E81}" type="datetimeFigureOut">
              <a:rPr lang="fr-FR" smtClean="0"/>
              <a:t>01/12/2020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5D9F7-94EC-4CBF-BDAE-6AC2E2422B1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385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22F87-B6A1-406F-8DCB-16EF88461318}" type="datetimeFigureOut">
              <a:rPr lang="fr-FR" smtClean="0"/>
              <a:t>01/12/2020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A6BA0-1B41-470B-9D1C-517E776362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97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AA6BA0-1B41-470B-9D1C-517E7763624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0956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aux téléphones/tablettes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61200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aux téléphones/tablettes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3578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aux téléphones/tablettes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030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aux téléphones/tablettes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824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3817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aux téléphones/tablettes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316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aux questionnaires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385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784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191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7057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6636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3496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65174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2615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147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84521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2561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67533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Exemple à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8595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7955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fiche de contrôle de la collecte des données est disponible au niveau de l’Outil 8 du Pré-module SENS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551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73708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4382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fiche de contrôle des mesures et des participants est disponible au niveau de l’Outil 14 du Pré-module SENS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8496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98082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1676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487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0202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5103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99528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46554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AA6BA0-1B41-470B-9D1C-517E7763624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0438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2363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181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Le formulaire de transfert de responsabilité est disponible au niveau de l’Outil 8 des outils MDC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5501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A adapter au contexte de l’enquête.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Le formulaire de gestion des téléphones au quotidien est disponible au niveau de l’Outil 9 des outils MDC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814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adapter au contexte de l’enquête (consentements)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3105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8128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9" name="Picture 8" descr="bluestrip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69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/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10" name="Rectangle 9"/>
          <p:cNvSpPr/>
          <p:nvPr/>
        </p:nvSpPr>
        <p:spPr>
          <a:xfrm>
            <a:off x="1" y="-1"/>
            <a:ext cx="5839313" cy="60147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3" y="1732800"/>
            <a:ext cx="5541137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62075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721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690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186" y="273049"/>
            <a:ext cx="4240551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7164931" cy="555588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5186" y="1732801"/>
            <a:ext cx="4240551" cy="4096135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27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01382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4116260"/>
            <a:ext cx="12192000" cy="1897568"/>
          </a:xfrm>
          <a:gradFill flip="none" rotWithShape="1">
            <a:gsLst>
              <a:gs pos="21000">
                <a:schemeClr val="accent2">
                  <a:alpha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0"/>
            <a:tileRect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867">
                <a:solidFill>
                  <a:schemeClr val="tx2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4790368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226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9827" y="274639"/>
            <a:ext cx="2743200" cy="556402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8712" y="274639"/>
            <a:ext cx="8697915" cy="556402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14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9" name="Picture 8" descr="bluestrip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54143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0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30377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Ima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013449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667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Drag background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651983"/>
            <a:ext cx="11746751" cy="2744124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14761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3" y="2840483"/>
            <a:ext cx="11594559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3" y="1233253"/>
            <a:ext cx="11594559" cy="1500187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8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8712" y="1732801"/>
            <a:ext cx="571568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32801"/>
            <a:ext cx="575352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9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31278" y="9732"/>
            <a:ext cx="6060721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667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5628733" cy="12911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628733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21344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482744" cy="4038411"/>
          </a:xfrm>
        </p:spPr>
        <p:txBody>
          <a:bodyPr/>
          <a:lstStyle>
            <a:lvl1pPr>
              <a:buClr>
                <a:schemeClr val="accent3"/>
              </a:buClr>
              <a:defRPr sz="3200">
                <a:solidFill>
                  <a:schemeClr val="tx2"/>
                </a:solidFill>
              </a:defRPr>
            </a:lvl1pPr>
            <a:lvl2pPr>
              <a:buClr>
                <a:schemeClr val="accent3"/>
              </a:buClr>
              <a:defRPr sz="2667">
                <a:solidFill>
                  <a:schemeClr val="tx2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3pPr>
            <a:lvl4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4pPr>
            <a:lvl5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06950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129113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2" y="1732139"/>
            <a:ext cx="11672416" cy="402868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8712" y="6473119"/>
            <a:ext cx="869693" cy="20788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8712" y="6125647"/>
            <a:ext cx="5628733" cy="3035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33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406" y="6473119"/>
            <a:ext cx="606917" cy="207888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30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</p:sldLayoutIdLst>
  <p:hf sldNum="0"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jp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22488" y="1872064"/>
            <a:ext cx="10747023" cy="1839489"/>
          </a:xfrm>
        </p:spPr>
        <p:txBody>
          <a:bodyPr>
            <a:normAutofit fontScale="90000"/>
          </a:bodyPr>
          <a:lstStyle/>
          <a:p>
            <a:pPr algn="ctr"/>
            <a:r>
              <a:rPr lang="fr-FR" sz="6600" b="1" dirty="0"/>
              <a:t>Enquêtes SENS </a:t>
            </a:r>
            <a:br>
              <a:rPr lang="fr-FR" sz="6600" dirty="0"/>
            </a:br>
            <a:r>
              <a:rPr lang="fr-FR" sz="5300" b="0" dirty="0">
                <a:solidFill>
                  <a:schemeClr val="bg1"/>
                </a:solidFill>
              </a:rPr>
              <a:t>[Nom des camps/Zones d’enquête] Région, Pays - Période</a:t>
            </a:r>
            <a:endParaRPr lang="fr-FR" sz="6600" b="0" dirty="0">
              <a:solidFill>
                <a:schemeClr val="bg1"/>
              </a:solidFill>
            </a:endParaRPr>
          </a:p>
        </p:txBody>
      </p:sp>
      <p:sp>
        <p:nvSpPr>
          <p:cNvPr id="6" name="Sous-titre 2"/>
          <p:cNvSpPr>
            <a:spLocks noGrp="1"/>
          </p:cNvSpPr>
          <p:nvPr>
            <p:ph type="subTitle" idx="1"/>
          </p:nvPr>
        </p:nvSpPr>
        <p:spPr>
          <a:xfrm>
            <a:off x="1097279" y="4635925"/>
            <a:ext cx="10058400" cy="1143000"/>
          </a:xfrm>
        </p:spPr>
        <p:txBody>
          <a:bodyPr>
            <a:normAutofit/>
          </a:bodyPr>
          <a:lstStyle/>
          <a:p>
            <a:r>
              <a:rPr lang="fr-FR" dirty="0"/>
              <a:t>Formation des enquêteurs</a:t>
            </a:r>
          </a:p>
          <a:p>
            <a:r>
              <a:rPr lang="fr-FR" sz="1800" dirty="0"/>
              <a:t>[LIEU, DATES]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009F5F-9D41-458D-855A-3D7416553A66}"/>
              </a:ext>
            </a:extLst>
          </p:cNvPr>
          <p:cNvSpPr txBox="1"/>
          <p:nvPr/>
        </p:nvSpPr>
        <p:spPr>
          <a:xfrm>
            <a:off x="248355" y="62048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[LOGO PARTENAIRES]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609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Téléphones Android Samsung Galaxy (1/4)</a:t>
            </a:r>
            <a:endParaRPr lang="en-US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B5E4F3C-8316-4DFF-B2A1-9FF09BFA306C}"/>
              </a:ext>
            </a:extLst>
          </p:cNvPr>
          <p:cNvGrpSpPr/>
          <p:nvPr/>
        </p:nvGrpSpPr>
        <p:grpSpPr>
          <a:xfrm>
            <a:off x="1688349" y="1517895"/>
            <a:ext cx="8853142" cy="4295693"/>
            <a:chOff x="1782305" y="1831046"/>
            <a:chExt cx="8853142" cy="4295693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55B4C8A-5229-4951-B617-EAB875077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7668" y="1831046"/>
              <a:ext cx="4773478" cy="4199225"/>
            </a:xfrm>
            <a:prstGeom prst="rect">
              <a:avLst/>
            </a:prstGeom>
          </p:spPr>
        </p:pic>
        <p:sp>
          <p:nvSpPr>
            <p:cNvPr id="7" name="Text Box 4">
              <a:extLst>
                <a:ext uri="{FF2B5EF4-FFF2-40B4-BE49-F238E27FC236}">
                  <a16:creationId xmlns:a16="http://schemas.microsoft.com/office/drawing/2014/main" id="{7E3FCE37-7A9E-4E4F-BF63-76BF8F04C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1146" y="2872287"/>
              <a:ext cx="2167414" cy="263149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>
              <a:spAutoFit/>
            </a:bodyPr>
            <a:lstStyle/>
            <a:p>
              <a:pPr algn="ctr">
                <a:lnSpc>
                  <a:spcPct val="95000"/>
                </a:lnSpc>
                <a:tabLst>
                  <a:tab pos="0" algn="l"/>
                  <a:tab pos="822960" algn="l"/>
                  <a:tab pos="1645920" algn="l"/>
                  <a:tab pos="2468880" algn="l"/>
                  <a:tab pos="3291840" algn="l"/>
                  <a:tab pos="4114800" algn="l"/>
                  <a:tab pos="4937760" algn="l"/>
                  <a:tab pos="5760720" algn="l"/>
                  <a:tab pos="6583680" algn="l"/>
                  <a:tab pos="7406640" algn="l"/>
                  <a:tab pos="8229600" algn="l"/>
                  <a:tab pos="9052560" algn="l"/>
                </a:tabLst>
                <a:defRPr/>
              </a:pPr>
              <a:r>
                <a:rPr lang="fr-FR" dirty="0">
                  <a:solidFill>
                    <a:srgbClr val="000000"/>
                  </a:solidFill>
                  <a:latin typeface="Arial" charset="0"/>
                </a:rPr>
                <a:t>ON/OFF</a:t>
              </a:r>
              <a:endParaRPr lang="fr-FR" sz="1170" dirty="0">
                <a:solidFill>
                  <a:srgbClr val="000000"/>
                </a:solidFill>
                <a:latin typeface="Arial" charset="0"/>
              </a:endParaRPr>
            </a:p>
          </p:txBody>
        </p:sp>
        <p:cxnSp>
          <p:nvCxnSpPr>
            <p:cNvPr id="8" name="Connecteur droit avec flèche 7">
              <a:extLst>
                <a:ext uri="{FF2B5EF4-FFF2-40B4-BE49-F238E27FC236}">
                  <a16:creationId xmlns:a16="http://schemas.microsoft.com/office/drawing/2014/main" id="{198A9B3F-9272-4C75-978B-262435E734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2278" y="5387061"/>
              <a:ext cx="1890794" cy="2550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Box 15">
              <a:extLst>
                <a:ext uri="{FF2B5EF4-FFF2-40B4-BE49-F238E27FC236}">
                  <a16:creationId xmlns:a16="http://schemas.microsoft.com/office/drawing/2014/main" id="{6650DA02-08E1-4A8D-92B0-A3FFDA4B94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2305" y="5521445"/>
              <a:ext cx="139559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en-US" sz="1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MENU 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en-US" sz="117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(Applications </a:t>
              </a:r>
              <a:r>
                <a:rPr lang="en-US" sz="117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ouvertes</a:t>
              </a:r>
              <a:r>
                <a:rPr lang="en-US" sz="117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cxnSp>
          <p:nvCxnSpPr>
            <p:cNvPr id="10" name="Connecteur droit avec flèche 9">
              <a:extLst>
                <a:ext uri="{FF2B5EF4-FFF2-40B4-BE49-F238E27FC236}">
                  <a16:creationId xmlns:a16="http://schemas.microsoft.com/office/drawing/2014/main" id="{97DCCF02-8FA0-4B0D-913A-6FDB58B5B3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7702" y="5562808"/>
              <a:ext cx="3398778" cy="17574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12">
              <a:extLst>
                <a:ext uri="{FF2B5EF4-FFF2-40B4-BE49-F238E27FC236}">
                  <a16:creationId xmlns:a16="http://schemas.microsoft.com/office/drawing/2014/main" id="{73BE0049-BB40-4B52-9F81-A5029D23A9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02422" y="5213236"/>
              <a:ext cx="2033025" cy="263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en-US" sz="1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Home</a:t>
              </a:r>
            </a:p>
          </p:txBody>
        </p:sp>
        <p:sp>
          <p:nvSpPr>
            <p:cNvPr id="12" name="Text Box 18">
              <a:extLst>
                <a:ext uri="{FF2B5EF4-FFF2-40B4-BE49-F238E27FC236}">
                  <a16:creationId xmlns:a16="http://schemas.microsoft.com/office/drawing/2014/main" id="{2BD1DF88-9FBC-446D-9776-145CD2CDB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75577" y="5606980"/>
              <a:ext cx="1002983" cy="263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en-US" sz="1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Back</a:t>
              </a:r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D0E71FB6-0AF5-4127-BD0A-12C9E01F87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9688" y="5738554"/>
              <a:ext cx="1776192" cy="6965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3BF81B63-7BB7-473D-8621-6006637A84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30943" y="2994518"/>
              <a:ext cx="61257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19274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Téléphones Android Samsung Galaxy (2/4)</a:t>
            </a:r>
            <a:endParaRPr lang="en-US" dirty="0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2832CB3-C124-4CDC-90AC-E37C745DD2A4}"/>
              </a:ext>
            </a:extLst>
          </p:cNvPr>
          <p:cNvGrpSpPr/>
          <p:nvPr/>
        </p:nvGrpSpPr>
        <p:grpSpPr>
          <a:xfrm>
            <a:off x="470262" y="1666269"/>
            <a:ext cx="11289315" cy="4018892"/>
            <a:chOff x="628232" y="1916790"/>
            <a:chExt cx="11289315" cy="4018892"/>
          </a:xfrm>
        </p:grpSpPr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ED24C846-CB12-491E-89A8-8AAE5AC34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0261" y="1916790"/>
              <a:ext cx="2260627" cy="4018892"/>
            </a:xfrm>
            <a:prstGeom prst="rect">
              <a:avLst/>
            </a:prstGeom>
          </p:spPr>
        </p:pic>
        <p:pic>
          <p:nvPicPr>
            <p:cNvPr id="17" name="Picture 1">
              <a:extLst>
                <a:ext uri="{FF2B5EF4-FFF2-40B4-BE49-F238E27FC236}">
                  <a16:creationId xmlns:a16="http://schemas.microsoft.com/office/drawing/2014/main" id="{888B4B7E-8D50-40E5-B636-ADD1913AB6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1281" b="57560"/>
            <a:stretch/>
          </p:blipFill>
          <p:spPr>
            <a:xfrm>
              <a:off x="3293731" y="1916790"/>
              <a:ext cx="2312460" cy="1767364"/>
            </a:xfrm>
            <a:prstGeom prst="rect">
              <a:avLst/>
            </a:prstGeom>
          </p:spPr>
        </p:pic>
        <p:sp>
          <p:nvSpPr>
            <p:cNvPr id="18" name="Text Box 3">
              <a:extLst>
                <a:ext uri="{FF2B5EF4-FFF2-40B4-BE49-F238E27FC236}">
                  <a16:creationId xmlns:a16="http://schemas.microsoft.com/office/drawing/2014/main" id="{F0B65578-1AE5-4A84-B01E-33480B211C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70518" y="4162387"/>
              <a:ext cx="1431608" cy="204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fr-FR" sz="14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ODK </a:t>
              </a:r>
              <a:r>
                <a:rPr lang="fr-FR" sz="1400" b="1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Collect</a:t>
              </a:r>
              <a:endParaRPr lang="fr-F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Box 4">
              <a:extLst>
                <a:ext uri="{FF2B5EF4-FFF2-40B4-BE49-F238E27FC236}">
                  <a16:creationId xmlns:a16="http://schemas.microsoft.com/office/drawing/2014/main" id="{894DB438-3278-4873-B09C-8A057D388C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8232" y="2416788"/>
              <a:ext cx="2398156" cy="2251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fr-FR" sz="14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BARRE de STATUT : WIFI/Réseau/Mode avion</a:t>
              </a:r>
            </a:p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r-F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Ici, vous pouvez vérifier l'état de votre téléphone. Pour la collecte des données, vous souhaitez l'avoir en mode Avion (petit avion), sans la connexion en WIFI (ondes.</a:t>
              </a:r>
            </a:p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r-F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Vous pouvez également vérifier l'autonomie de votre batterie ici</a:t>
              </a:r>
            </a:p>
          </p:txBody>
        </p:sp>
        <p:sp>
          <p:nvSpPr>
            <p:cNvPr id="20" name="Text Box 5">
              <a:extLst>
                <a:ext uri="{FF2B5EF4-FFF2-40B4-BE49-F238E27FC236}">
                  <a16:creationId xmlns:a16="http://schemas.microsoft.com/office/drawing/2014/main" id="{655C94BF-A193-445F-9477-212311941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35120" y="4822976"/>
              <a:ext cx="2150563" cy="1066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fr-FR" sz="1400" b="1" dirty="0">
                  <a:solidFill>
                    <a:srgbClr val="000000"/>
                  </a:solidFill>
                  <a:latin typeface="+mn-lt"/>
                  <a:cs typeface="Arial" panose="020B0604020202020204" pitchFamily="34" charset="0"/>
                </a:rPr>
                <a:t>Applications</a:t>
              </a:r>
            </a:p>
            <a:p>
              <a:pPr>
                <a:lnSpc>
                  <a:spcPct val="95000"/>
                </a:lnSpc>
                <a:buNone/>
              </a:pPr>
              <a:r>
                <a:rPr lang="fr-FR" sz="1400" dirty="0">
                  <a:latin typeface="+mn-lt"/>
                </a:rPr>
                <a:t>Ce bouton vous permet d'accéder à d'autres applications dans le menu de l'application.</a:t>
              </a:r>
              <a:endParaRPr lang="en-US" altLang="en-US" sz="1400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21" name="AutoShape 6">
              <a:extLst>
                <a:ext uri="{FF2B5EF4-FFF2-40B4-BE49-F238E27FC236}">
                  <a16:creationId xmlns:a16="http://schemas.microsoft.com/office/drawing/2014/main" id="{031F3ACE-B70F-48C5-A51F-B2FFA95439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035317" y="3684154"/>
              <a:ext cx="1167149" cy="478234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/>
              <a:tailEnd type="triangle" w="med" len="med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2" name="AutoShape 8">
              <a:extLst>
                <a:ext uri="{FF2B5EF4-FFF2-40B4-BE49-F238E27FC236}">
                  <a16:creationId xmlns:a16="http://schemas.microsoft.com/office/drawing/2014/main" id="{0B5E41F3-8B17-4D7B-BBEB-1E332D28FA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564963" y="2540010"/>
              <a:ext cx="67226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/>
              <a:tailEnd type="triangle" w="med" len="med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095163D3-9F67-440D-B502-629B80217D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13471" y="2047781"/>
              <a:ext cx="1904076" cy="657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fr-FR" sz="14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Paramètres</a:t>
              </a:r>
            </a:p>
            <a:p>
              <a:pPr eaLnBrk="1" hangingPunct="1">
                <a:lnSpc>
                  <a:spcPct val="95000"/>
                </a:lnSpc>
                <a:buNone/>
              </a:pPr>
              <a:r>
                <a:rPr lang="fr-FR" altLang="en-US" sz="1400" dirty="0">
                  <a:solidFill>
                    <a:srgbClr val="000000"/>
                  </a:solidFill>
                  <a:latin typeface="Arial" charset="0"/>
                </a:rPr>
                <a:t>Changer les paramètres du téléphone</a:t>
              </a:r>
            </a:p>
          </p:txBody>
        </p:sp>
        <p:cxnSp>
          <p:nvCxnSpPr>
            <p:cNvPr id="24" name="AutoShape 12">
              <a:extLst>
                <a:ext uri="{FF2B5EF4-FFF2-40B4-BE49-F238E27FC236}">
                  <a16:creationId xmlns:a16="http://schemas.microsoft.com/office/drawing/2014/main" id="{1E5E21B5-48F8-4A06-A482-9224F219BC2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749896" y="2619215"/>
              <a:ext cx="2150563" cy="236955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/>
              <a:tailEnd type="triangle" w="med" len="med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5" name="TextBox 2">
              <a:extLst>
                <a:ext uri="{FF2B5EF4-FFF2-40B4-BE49-F238E27FC236}">
                  <a16:creationId xmlns:a16="http://schemas.microsoft.com/office/drawing/2014/main" id="{13A11914-7F2F-4054-9697-8972A46D5133}"/>
                </a:ext>
              </a:extLst>
            </p:cNvPr>
            <p:cNvSpPr txBox="1"/>
            <p:nvPr/>
          </p:nvSpPr>
          <p:spPr>
            <a:xfrm>
              <a:off x="2230091" y="4903768"/>
              <a:ext cx="2540427" cy="5232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CA" sz="1400" dirty="0">
                  <a:solidFill>
                    <a:srgbClr val="C00000"/>
                  </a:solidFill>
                </a:rPr>
                <a:t>Que faire si l’icone de l’application </a:t>
              </a:r>
              <a:r>
                <a:rPr lang="fr-CA" sz="1400">
                  <a:solidFill>
                    <a:srgbClr val="C00000"/>
                  </a:solidFill>
                </a:rPr>
                <a:t>ODK disparait ?</a:t>
              </a:r>
              <a:endParaRPr lang="fr-CA" sz="1400" dirty="0">
                <a:solidFill>
                  <a:srgbClr val="C00000"/>
                </a:solidFill>
              </a:endParaRPr>
            </a:p>
          </p:txBody>
        </p:sp>
        <p:cxnSp>
          <p:nvCxnSpPr>
            <p:cNvPr id="26" name="Connecteur droit avec flèche 25">
              <a:extLst>
                <a:ext uri="{FF2B5EF4-FFF2-40B4-BE49-F238E27FC236}">
                  <a16:creationId xmlns:a16="http://schemas.microsoft.com/office/drawing/2014/main" id="{43925141-16F3-4397-94C9-73516A676A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7092" y="5493678"/>
              <a:ext cx="924548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9612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Téléphones Android Samsung Galaxy (3/4)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390389"/>
            <a:ext cx="5836207" cy="4910203"/>
          </a:xfrm>
        </p:spPr>
        <p:txBody>
          <a:bodyPr rtlCol="0">
            <a:normAutofit fontScale="85000" lnSpcReduction="10000"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b="1" dirty="0">
                <a:solidFill>
                  <a:prstClr val="black"/>
                </a:solidFill>
              </a:rPr>
              <a:t>Pour économiser la batterie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Mode avion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WIFI OFF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La luminosité de l'écran est plus faible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Réglez l'affichage sur "off"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Rechargez la batterie chaque jour si possible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Éteindre le GPS lorsqu'il n'est pas utilisé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Utilisez des thèmes sombres sur ODK </a:t>
            </a:r>
            <a:r>
              <a:rPr lang="fr-FR" sz="2400" dirty="0" err="1">
                <a:solidFill>
                  <a:prstClr val="black"/>
                </a:solidFill>
              </a:rPr>
              <a:t>Collect</a:t>
            </a:r>
            <a:r>
              <a:rPr lang="fr-FR" sz="2400" dirty="0">
                <a:solidFill>
                  <a:prstClr val="black"/>
                </a:solidFill>
              </a:rPr>
              <a:t> (modifiez les paramètres dans ODK </a:t>
            </a:r>
            <a:r>
              <a:rPr lang="fr-FR" sz="2400" dirty="0" err="1">
                <a:solidFill>
                  <a:prstClr val="black"/>
                </a:solidFill>
              </a:rPr>
              <a:t>Collect</a:t>
            </a:r>
            <a:r>
              <a:rPr lang="fr-FR" sz="2400" dirty="0">
                <a:solidFill>
                  <a:prstClr val="black"/>
                </a:solidFill>
              </a:rPr>
              <a:t>)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Utilisez des chargeurs portables/ chargeurs USB pour les endroits éloignés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endParaRPr lang="fr-FR" sz="2400" dirty="0">
              <a:solidFill>
                <a:prstClr val="black"/>
              </a:solidFill>
            </a:endParaRPr>
          </a:p>
        </p:txBody>
      </p:sp>
      <p:pic>
        <p:nvPicPr>
          <p:cNvPr id="17" name="Picture 5">
            <a:extLst>
              <a:ext uri="{FF2B5EF4-FFF2-40B4-BE49-F238E27FC236}">
                <a16:creationId xmlns:a16="http://schemas.microsoft.com/office/drawing/2014/main" id="{9CF56E62-E14F-4986-815A-D6C53320D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981" y="2490310"/>
            <a:ext cx="2983230" cy="1877378"/>
          </a:xfrm>
          <a:prstGeom prst="rect">
            <a:avLst/>
          </a:prstGeom>
        </p:spPr>
      </p:pic>
      <p:pic>
        <p:nvPicPr>
          <p:cNvPr id="18" name="Picture 2" descr="Aperçu de l’image">
            <a:extLst>
              <a:ext uri="{FF2B5EF4-FFF2-40B4-BE49-F238E27FC236}">
                <a16:creationId xmlns:a16="http://schemas.microsoft.com/office/drawing/2014/main" id="{B1B15FC5-7CB6-4614-AE09-AFFA56BA8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9998" y="1483692"/>
            <a:ext cx="2188471" cy="389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ADDA4FE1-6AF0-4D2D-B711-54C44C9BAF0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70226" y="1746766"/>
            <a:ext cx="326887" cy="304799"/>
          </a:xfrm>
          <a:prstGeom prst="rect">
            <a:avLst/>
          </a:prstGeom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FB9A12A3-4199-430B-88A8-D09EAD1F2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7690" y="2097024"/>
            <a:ext cx="395979" cy="304800"/>
          </a:xfrm>
          <a:prstGeom prst="rect">
            <a:avLst/>
          </a:prstGeom>
        </p:spPr>
      </p:pic>
      <p:pic>
        <p:nvPicPr>
          <p:cNvPr id="21" name="Picture 9">
            <a:extLst>
              <a:ext uri="{FF2B5EF4-FFF2-40B4-BE49-F238E27FC236}">
                <a16:creationId xmlns:a16="http://schemas.microsoft.com/office/drawing/2014/main" id="{47328F2E-3D76-4FC9-A8E2-F9F60A3439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0355" y="3618678"/>
            <a:ext cx="333432" cy="45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39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Téléphones Android Samsung Galaxy (4/4)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2" y="1499190"/>
            <a:ext cx="10650377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L'autonomie de la batterie du smartphone est d'environ 9 heures lors d’une utilisation continue, et de plusieurs jours en veille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Le </a:t>
            </a:r>
            <a:r>
              <a:rPr lang="fr-FR" sz="2400" b="1" dirty="0">
                <a:solidFill>
                  <a:prstClr val="black"/>
                </a:solidFill>
              </a:rPr>
              <a:t>responsable de l'enquête est responsable de la charge des téléphones, </a:t>
            </a:r>
            <a:r>
              <a:rPr lang="fr-FR" sz="2400" dirty="0">
                <a:solidFill>
                  <a:prstClr val="black"/>
                </a:solidFill>
              </a:rPr>
              <a:t>et il/elle doit s'assurer que les téléphones sont suffisamment chargés pour pouvoir tenir pendant une journée complète de collecte de données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Le téléphone doit toujours être dans sa housse de protection, dans un endroit propre et sec, et à l'abri de la lumière directe du soleil et/ou d'une source de chaleur excessive pendant de longues périodes</a:t>
            </a:r>
          </a:p>
        </p:txBody>
      </p:sp>
    </p:spTree>
    <p:extLst>
      <p:ext uri="{BB962C8B-B14F-4D97-AF65-F5344CB8AC3E}">
        <p14:creationId xmlns:p14="http://schemas.microsoft.com/office/powerpoint/2010/main" val="231265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fr-FR" dirty="0"/>
              <a:t>ODK </a:t>
            </a:r>
            <a:r>
              <a:rPr lang="fr-FR" dirty="0" err="1"/>
              <a:t>Collect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6679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Menu Principal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Il s'agit de l'application dans laquelle les enquêteurs entrent les données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Les enquêteurs utilisent principalement le bouton «</a:t>
            </a:r>
            <a:r>
              <a:rPr lang="fr-FR" sz="2400" b="1" dirty="0">
                <a:solidFill>
                  <a:prstClr val="black"/>
                </a:solidFill>
              </a:rPr>
              <a:t>Remplir un formulaire</a:t>
            </a:r>
            <a:r>
              <a:rPr lang="fr-FR" sz="2400" dirty="0">
                <a:solidFill>
                  <a:prstClr val="black"/>
                </a:solidFill>
              </a:rPr>
              <a:t>»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E732BCE-E2D9-4813-9737-C5BC80ABDC41}"/>
              </a:ext>
            </a:extLst>
          </p:cNvPr>
          <p:cNvGrpSpPr/>
          <p:nvPr/>
        </p:nvGrpSpPr>
        <p:grpSpPr>
          <a:xfrm>
            <a:off x="8528726" y="1395518"/>
            <a:ext cx="1877060" cy="4066963"/>
            <a:chOff x="8528726" y="1395518"/>
            <a:chExt cx="1877060" cy="4066963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9F840B2B-1C35-4FEB-9E9B-982BB0EF9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28726" y="1395518"/>
              <a:ext cx="1877060" cy="406696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0ACFE7C-DC2D-453A-8EA4-F1609A19BF5E}"/>
                </a:ext>
              </a:extLst>
            </p:cNvPr>
            <p:cNvSpPr/>
            <p:nvPr/>
          </p:nvSpPr>
          <p:spPr>
            <a:xfrm>
              <a:off x="8528726" y="1853852"/>
              <a:ext cx="1877060" cy="463463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34589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Choisir un questionnaire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Après avoir sélectionné « </a:t>
            </a:r>
            <a:r>
              <a:rPr lang="fr-FR" sz="2400" b="1" dirty="0">
                <a:solidFill>
                  <a:prstClr val="black"/>
                </a:solidFill>
              </a:rPr>
              <a:t>Remplir un formulaire </a:t>
            </a:r>
            <a:r>
              <a:rPr lang="fr-FR" sz="2400" dirty="0">
                <a:solidFill>
                  <a:prstClr val="black"/>
                </a:solidFill>
              </a:rPr>
              <a:t>», les enquêteurs sélectionnent l'un des questionnaires</a:t>
            </a:r>
          </a:p>
          <a:p>
            <a:pPr lvl="1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dirty="0">
                <a:solidFill>
                  <a:prstClr val="black"/>
                </a:solidFill>
              </a:rPr>
              <a:t>Questionnaire Démographie</a:t>
            </a:r>
          </a:p>
          <a:p>
            <a:pPr lvl="1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dirty="0">
                <a:solidFill>
                  <a:prstClr val="black"/>
                </a:solidFill>
              </a:rPr>
              <a:t>Questionnaire Ménage </a:t>
            </a:r>
            <a:r>
              <a:rPr lang="fr-FR" sz="2400" dirty="0">
                <a:solidFill>
                  <a:prstClr val="black"/>
                </a:solidFill>
              </a:rPr>
              <a:t>(Sécurité alimentaire, Moustiquaires et EHA)</a:t>
            </a:r>
          </a:p>
          <a:p>
            <a:pPr lvl="1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dirty="0">
                <a:solidFill>
                  <a:prstClr val="black"/>
                </a:solidFill>
              </a:rPr>
              <a:t>Questionnaire Enfant</a:t>
            </a:r>
          </a:p>
          <a:p>
            <a:pPr lvl="1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dirty="0">
                <a:solidFill>
                  <a:prstClr val="black"/>
                </a:solidFill>
              </a:rPr>
              <a:t>Questionnaire Femme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5798B03-8D42-485E-8697-FB83C7FA8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2292" y="1254640"/>
            <a:ext cx="2007101" cy="434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15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Parcourir le questionnaire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100" y="2464095"/>
            <a:ext cx="5289237" cy="1929810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Pour passer à la prochaine question du formulaire, il suffit de faire « glisser » son doigt sur l'écran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D511605-C98F-4A4F-9CD9-794937426BA6}"/>
              </a:ext>
            </a:extLst>
          </p:cNvPr>
          <p:cNvGrpSpPr/>
          <p:nvPr/>
        </p:nvGrpSpPr>
        <p:grpSpPr>
          <a:xfrm>
            <a:off x="6395410" y="1903579"/>
            <a:ext cx="4755584" cy="3050841"/>
            <a:chOff x="6395410" y="1903579"/>
            <a:chExt cx="4755584" cy="3050841"/>
          </a:xfrm>
        </p:grpSpPr>
        <p:pic>
          <p:nvPicPr>
            <p:cNvPr id="6" name="Picture 4" descr="C:\Users\Martin\Downloads\Screenshot_2014-03-19-15-19-09.png">
              <a:extLst>
                <a:ext uri="{FF2B5EF4-FFF2-40B4-BE49-F238E27FC236}">
                  <a16:creationId xmlns:a16="http://schemas.microsoft.com/office/drawing/2014/main" id="{2EE67D9B-244E-4C02-8E52-FB4AB6AFABD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395410" y="1903579"/>
              <a:ext cx="4755584" cy="3050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E5AEE6C-AFFA-48B6-BCCB-CA7F1FFDBF3F}"/>
                </a:ext>
              </a:extLst>
            </p:cNvPr>
            <p:cNvSpPr/>
            <p:nvPr/>
          </p:nvSpPr>
          <p:spPr>
            <a:xfrm>
              <a:off x="6538586" y="3428999"/>
              <a:ext cx="1866378" cy="13434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Question suivante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21E3B61-7A53-4DA5-AFFB-007A947CF30C}"/>
                </a:ext>
              </a:extLst>
            </p:cNvPr>
            <p:cNvSpPr/>
            <p:nvPr/>
          </p:nvSpPr>
          <p:spPr>
            <a:xfrm>
              <a:off x="9284616" y="3428999"/>
              <a:ext cx="1866378" cy="13434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Question précédente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8182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Changer la langue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2" y="1499190"/>
            <a:ext cx="11691335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b="1" dirty="0">
                <a:solidFill>
                  <a:prstClr val="black"/>
                </a:solidFill>
              </a:rPr>
              <a:t>Pour changer la langue d'un questionnaire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u="sng" dirty="0">
                <a:solidFill>
                  <a:prstClr val="black"/>
                </a:solidFill>
              </a:rPr>
              <a:t>Une fois que le questionnaire est ouvert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Cliquez sur le bouton Menu (3 petits points en haut à droite)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Choisissez « </a:t>
            </a:r>
            <a:r>
              <a:rPr lang="fr-FR" sz="2400" b="1" dirty="0">
                <a:solidFill>
                  <a:prstClr val="black"/>
                </a:solidFill>
              </a:rPr>
              <a:t>Changer de langue </a:t>
            </a:r>
            <a:r>
              <a:rPr lang="fr-FR" sz="2400" dirty="0">
                <a:solidFill>
                  <a:prstClr val="black"/>
                </a:solidFill>
              </a:rPr>
              <a:t>»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0D77DBF-9C90-4EFD-ACEF-D69F2FA5A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8040" y="3217768"/>
            <a:ext cx="1506670" cy="326445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B7FD8E5-935F-493C-B491-61DF19B733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210" y="3217769"/>
            <a:ext cx="1506670" cy="326445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E254C1D-4CD3-47CD-ABD1-D535F2228A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8068" y="3217768"/>
            <a:ext cx="1506669" cy="326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40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Sélectionner une réponse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Il s'agit d'un exemple de réponses pour l’une des questions d’un questionnaire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Lorsqu'il y a un cercle (bouton radio), une seule réponse peut-être cochée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202CDA-5AF0-4A44-8543-337288F86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8145" y="1384300"/>
            <a:ext cx="1887416" cy="408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61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8712" y="272466"/>
            <a:ext cx="11672416" cy="824716"/>
          </a:xfrm>
        </p:spPr>
        <p:txBody>
          <a:bodyPr/>
          <a:lstStyle/>
          <a:p>
            <a:r>
              <a:rPr lang="fr-FR" dirty="0"/>
              <a:t>Session 7 : Collecte de données mobile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8712" y="1572651"/>
            <a:ext cx="11672416" cy="4028680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2600" dirty="0">
                <a:solidFill>
                  <a:schemeClr val="tx1"/>
                </a:solidFill>
              </a:rPr>
              <a:t>Procédures standards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2600" dirty="0">
                <a:solidFill>
                  <a:schemeClr val="tx1"/>
                </a:solidFill>
              </a:rPr>
              <a:t>Les téléphones mobiles Android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2600" dirty="0">
                <a:solidFill>
                  <a:schemeClr val="tx1"/>
                </a:solidFill>
              </a:rPr>
              <a:t>L’application ODK </a:t>
            </a:r>
            <a:r>
              <a:rPr lang="fr-FR" sz="2600" dirty="0" err="1">
                <a:solidFill>
                  <a:schemeClr val="tx1"/>
                </a:solidFill>
              </a:rPr>
              <a:t>Collect</a:t>
            </a:r>
            <a:r>
              <a:rPr lang="fr-FR" sz="2600" dirty="0">
                <a:solidFill>
                  <a:schemeClr val="tx1"/>
                </a:solidFill>
              </a:rPr>
              <a:t> (questionnaires, groupes, sauts, etc.)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2600" dirty="0"/>
              <a:t>Révision des questionnaires</a:t>
            </a:r>
            <a:endParaRPr lang="fr-FR" sz="2600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2600" dirty="0">
                <a:solidFill>
                  <a:schemeClr val="tx1"/>
                </a:solidFill>
              </a:rPr>
              <a:t>Exercices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124404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793" y="626259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ODK – Sélectionner toutes les réponses qui s’appliquent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219" y="1883023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Il s'agit d'un exemple de réponses pour l’une des questions d’un questionnaire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Lorsqu'il y a un carré, plusieurs réponses peuvent être cochées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02453E6-BA99-4D32-9807-6E0102DA7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7260" y="1171183"/>
            <a:ext cx="2084138" cy="451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255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Saisir un nombre ou du texte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Il s'agit d'un exemple où un enquêteur doit remplir une des questions avec une réponse « </a:t>
            </a:r>
            <a:r>
              <a:rPr lang="fr-FR" sz="2400" b="1" dirty="0">
                <a:solidFill>
                  <a:prstClr val="black"/>
                </a:solidFill>
              </a:rPr>
              <a:t>texte</a:t>
            </a:r>
            <a:r>
              <a:rPr lang="fr-FR" sz="2400" dirty="0">
                <a:solidFill>
                  <a:prstClr val="black"/>
                </a:solidFill>
              </a:rPr>
              <a:t> »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L'enquêteur utilise le clavier sur l'écran du téléphone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Pour certains champs, </a:t>
            </a:r>
            <a:r>
              <a:rPr lang="fr-FR" sz="2400" b="1" dirty="0">
                <a:solidFill>
                  <a:prstClr val="black"/>
                </a:solidFill>
              </a:rPr>
              <a:t>seules les lettres </a:t>
            </a:r>
            <a:r>
              <a:rPr lang="fr-FR" sz="2400" dirty="0">
                <a:solidFill>
                  <a:prstClr val="black"/>
                </a:solidFill>
              </a:rPr>
              <a:t>peuvent être utilisées, et pour d'autres champs, </a:t>
            </a:r>
            <a:r>
              <a:rPr lang="fr-FR" sz="2400" b="1" dirty="0">
                <a:solidFill>
                  <a:prstClr val="black"/>
                </a:solidFill>
              </a:rPr>
              <a:t>seuls les nombres </a:t>
            </a:r>
            <a:r>
              <a:rPr lang="fr-FR" sz="2400" dirty="0">
                <a:solidFill>
                  <a:prstClr val="black"/>
                </a:solidFill>
              </a:rPr>
              <a:t>peuvent être utilisés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Des bornes/limites généralement sont définies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1FC3F5B-0A31-4CA7-BCDE-4651AF5F1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401" y="1169749"/>
            <a:ext cx="2159150" cy="467815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57F40CE-4B2B-4A73-BEAD-C58688520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2741" y="1169749"/>
            <a:ext cx="2159150" cy="467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013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Ajouter un groupe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Par exemple lorsqu’il y a plus d'une femme ou plus d’un enfant dans un ménage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Vous pouvez les ajouter les uns après les autres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CA001E7-B7EF-4FB1-8455-DB9DF1C72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4966" y="1149429"/>
            <a:ext cx="2104220" cy="455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15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Supprimer un groupe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b="1" dirty="0">
                <a:solidFill>
                  <a:prstClr val="black"/>
                </a:solidFill>
              </a:rPr>
              <a:t>Vous avez ajouté un enfant / une femme par erreur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Appuyez longuement dans la zone où la réponse doit être entrée 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Sélectionnez « </a:t>
            </a:r>
            <a:r>
              <a:rPr lang="fr-FR" sz="2400" b="1" dirty="0">
                <a:solidFill>
                  <a:prstClr val="black"/>
                </a:solidFill>
              </a:rPr>
              <a:t>Supprimer le groupe </a:t>
            </a:r>
            <a:r>
              <a:rPr lang="fr-FR" sz="2400" dirty="0">
                <a:solidFill>
                  <a:prstClr val="black"/>
                </a:solidFill>
              </a:rPr>
              <a:t>»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 Toutes les données pour ce groupe seront supprimées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13780B8-EDB7-4575-8611-5DEDF9411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854" y="1254640"/>
            <a:ext cx="2007101" cy="434871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65FFF13-0A4F-4CD2-9697-28D68BA81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9217" y="1254640"/>
            <a:ext cx="2007102" cy="434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66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Supprimer une réponse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FE5E905-EAA9-4687-9D22-0035CFAD3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370" y="1319686"/>
            <a:ext cx="2351842" cy="50956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5102046-2D59-452A-A44D-8102CC0D82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7809" y="1319686"/>
            <a:ext cx="2351842" cy="509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52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Fin du questionnaire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5836207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b="1" dirty="0">
                <a:solidFill>
                  <a:prstClr val="black"/>
                </a:solidFill>
              </a:rPr>
              <a:t>À la fin de chaque questionnaire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Cochez « </a:t>
            </a:r>
            <a:r>
              <a:rPr lang="fr-FR" sz="2400" b="1" dirty="0">
                <a:solidFill>
                  <a:prstClr val="black"/>
                </a:solidFill>
              </a:rPr>
              <a:t>Oui </a:t>
            </a:r>
            <a:r>
              <a:rPr lang="fr-FR" sz="2400" dirty="0">
                <a:solidFill>
                  <a:prstClr val="black"/>
                </a:solidFill>
              </a:rPr>
              <a:t>» à la question « </a:t>
            </a:r>
            <a:r>
              <a:rPr lang="fr-FR" sz="2400" b="1" dirty="0">
                <a:solidFill>
                  <a:prstClr val="black"/>
                </a:solidFill>
              </a:rPr>
              <a:t>Enquêteur: Je confirme que le questionnaire est complet </a:t>
            </a:r>
            <a:r>
              <a:rPr lang="fr-FR" sz="2400" dirty="0">
                <a:solidFill>
                  <a:prstClr val="black"/>
                </a:solidFill>
              </a:rPr>
              <a:t>», si c'est le cas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u="sng" dirty="0">
                <a:solidFill>
                  <a:prstClr val="black"/>
                </a:solidFill>
              </a:rPr>
              <a:t>Ne répondez pas </a:t>
            </a:r>
            <a:r>
              <a:rPr lang="fr-FR" sz="2400" dirty="0">
                <a:solidFill>
                  <a:prstClr val="black"/>
                </a:solidFill>
              </a:rPr>
              <a:t>à la question « </a:t>
            </a:r>
            <a:r>
              <a:rPr lang="fr-FR" sz="2400" b="1" dirty="0">
                <a:solidFill>
                  <a:prstClr val="black"/>
                </a:solidFill>
              </a:rPr>
              <a:t>Superviseur: je confirme que le questionnaire est complet </a:t>
            </a:r>
            <a:r>
              <a:rPr lang="fr-FR" sz="2400" dirty="0">
                <a:solidFill>
                  <a:prstClr val="black"/>
                </a:solidFill>
              </a:rPr>
              <a:t>» (le superviseur complètera cette question plus tard)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574C7A4-C02A-4FBC-A3BD-884E3F5E74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9184" y="1378381"/>
            <a:ext cx="2455262" cy="188498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E29483A-CD3A-4A66-8C94-4804A6CCC2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4652" y="3631672"/>
            <a:ext cx="2379794" cy="209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11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Sauvegarder le questionnaire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5836207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Sauvegardez régulièrement votre questionnaire pendant l’entretien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None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b="1" u="sng" dirty="0">
                <a:solidFill>
                  <a:prstClr val="black"/>
                </a:solidFill>
              </a:rPr>
              <a:t>NE PAS cocher</a:t>
            </a:r>
            <a:r>
              <a:rPr lang="fr-FR" sz="2400" b="1" dirty="0">
                <a:solidFill>
                  <a:prstClr val="black"/>
                </a:solidFill>
              </a:rPr>
              <a:t> « Marquer le formulaire comme finalisé »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b="1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Cliquez sur </a:t>
            </a:r>
            <a:r>
              <a:rPr lang="fr-FR" sz="2400" b="1" dirty="0">
                <a:solidFill>
                  <a:prstClr val="black"/>
                </a:solidFill>
              </a:rPr>
              <a:t>« Sauvegarder et sortir »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b="1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Les questionnaires seront examinés par les superviseurs chaque soir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EFF728A1-01ED-4462-AF5F-32F03E4C2D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33" t="4118" r="733" b="90344"/>
          <a:stretch/>
        </p:blipFill>
        <p:spPr>
          <a:xfrm>
            <a:off x="5605306" y="1641297"/>
            <a:ext cx="1616766" cy="4810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63E8E7A-8059-4770-BAE9-4D0E1CE68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2647" y="1162832"/>
            <a:ext cx="2091847" cy="453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607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Noms des questionnaires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44AB9DB1-9BF1-4355-8A40-C610E1D82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173599"/>
              </p:ext>
            </p:extLst>
          </p:nvPr>
        </p:nvGraphicFramePr>
        <p:xfrm>
          <a:off x="1022959" y="1952891"/>
          <a:ext cx="10146082" cy="260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4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1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1208">
                <a:tc>
                  <a:txBody>
                    <a:bodyPr/>
                    <a:lstStyle/>
                    <a:p>
                      <a:r>
                        <a:rPr lang="fr-CA" sz="2400" dirty="0"/>
                        <a:t>Nom du questionnaire</a:t>
                      </a:r>
                      <a:endParaRPr lang="en-GB" sz="2400" dirty="0"/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fr-CA" sz="2400" dirty="0"/>
                        <a:t>Questionnaire Rempli</a:t>
                      </a:r>
                      <a:endParaRPr lang="en-GB" sz="2400" dirty="0"/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en-GB" sz="2400" dirty="0"/>
                        <a:t>TZN_DM_EN_SW_V3-XLS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2400" dirty="0" err="1"/>
                        <a:t>Demography_HHX</a:t>
                      </a:r>
                      <a:endParaRPr lang="en-GB" sz="2400" dirty="0"/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en-GB" sz="2400" dirty="0"/>
                        <a:t>TZN_FS_NET_WS_EN_SW_V3-XLS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FS-Net-WS_HHX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en-GB" sz="2400" dirty="0"/>
                        <a:t>TZN_Child_EN_SW_V3-XLS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GB" sz="2400" dirty="0" err="1"/>
                        <a:t>Child_HHX</a:t>
                      </a:r>
                      <a:endParaRPr lang="en-GB" sz="2400" dirty="0"/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57414737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en-GB" sz="2400" dirty="0"/>
                        <a:t>TZN_Women_EN_SW_V3-XLS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pPr marL="0" marR="0" indent="0" algn="l" defTabSz="5079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err="1"/>
                        <a:t>Women_HHX</a:t>
                      </a:r>
                      <a:endParaRPr lang="en-GB" sz="2400" dirty="0"/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2657148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0320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fr-FR" dirty="0"/>
              <a:t>RÉVISION DES QUESTIONNAIRES</a:t>
            </a:r>
          </a:p>
        </p:txBody>
      </p:sp>
    </p:spTree>
    <p:extLst>
      <p:ext uri="{BB962C8B-B14F-4D97-AF65-F5344CB8AC3E}">
        <p14:creationId xmlns:p14="http://schemas.microsoft.com/office/powerpoint/2010/main" val="20559611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9792" y="414266"/>
            <a:ext cx="11672416" cy="824716"/>
          </a:xfrm>
        </p:spPr>
        <p:txBody>
          <a:bodyPr>
            <a:normAutofit fontScale="90000"/>
          </a:bodyPr>
          <a:lstStyle/>
          <a:p>
            <a:r>
              <a:rPr lang="fr-FR" dirty="0"/>
              <a:t>Fiche de contrôle de la collecte des données (1/2)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588DB87-325B-4852-B597-B05DE363AC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97"/>
          <a:stretch/>
        </p:blipFill>
        <p:spPr>
          <a:xfrm>
            <a:off x="375781" y="1328682"/>
            <a:ext cx="8423911" cy="323695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E3A3576-195D-436E-85FB-CD4BE7CFBA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1328" y="4031885"/>
            <a:ext cx="9852661" cy="168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86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fr-FR" dirty="0"/>
              <a:t>Procédures standards</a:t>
            </a:r>
          </a:p>
        </p:txBody>
      </p:sp>
    </p:spTree>
    <p:extLst>
      <p:ext uri="{BB962C8B-B14F-4D97-AF65-F5344CB8AC3E}">
        <p14:creationId xmlns:p14="http://schemas.microsoft.com/office/powerpoint/2010/main" val="2977963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89" y="1488557"/>
            <a:ext cx="10978821" cy="4348718"/>
          </a:xfrm>
        </p:spPr>
        <p:txBody>
          <a:bodyPr rtlCol="0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Enregistrer les MNs du jour dans la </a:t>
            </a:r>
            <a:r>
              <a:rPr lang="fr-FR" sz="2400" b="1" dirty="0"/>
              <a:t>fiche de contrôle de la collecte des données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Assurez-vous d'avoir une </a:t>
            </a:r>
            <a:r>
              <a:rPr lang="fr-FR" sz="2400" b="1" dirty="0"/>
              <a:t>compréhension complète de la composition du MN</a:t>
            </a:r>
            <a:r>
              <a:rPr lang="fr-FR" sz="2400" dirty="0"/>
              <a:t> (Enfants 0-59 mois, Femmes 15-49 ans, Femmes enceintes 15-49 ans)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Utilisez la fiche de contrôle de la collecte des données pour enregistrer les MNs absents et/ou les </a:t>
            </a:r>
            <a:r>
              <a:rPr lang="fr-FR" sz="2400" b="1" dirty="0"/>
              <a:t>MN avec des femmes ou des enfants absents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sz="2400" b="1" u="sng" dirty="0">
                <a:sym typeface="Wingdings" panose="05000000000000000000" pitchFamily="2" charset="2"/>
              </a:rPr>
              <a:t>Ne pas cocher </a:t>
            </a:r>
            <a:r>
              <a:rPr lang="fr-FR" sz="2400" b="1" dirty="0">
                <a:sym typeface="Wingdings" panose="05000000000000000000" pitchFamily="2" charset="2"/>
              </a:rPr>
              <a:t>« Enquêteur: Je confirme que le questionnaire est complet »</a:t>
            </a:r>
            <a:endParaRPr lang="fr-FR" sz="2400" b="1" dirty="0">
              <a:solidFill>
                <a:prstClr val="black"/>
              </a:solidFill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200" dirty="0"/>
              <a:t>Fiche de contrôle de la collecte des données (2/2)</a:t>
            </a:r>
          </a:p>
        </p:txBody>
      </p:sp>
    </p:spTree>
    <p:extLst>
      <p:ext uri="{BB962C8B-B14F-4D97-AF65-F5344CB8AC3E}">
        <p14:creationId xmlns:p14="http://schemas.microsoft.com/office/powerpoint/2010/main" val="9507105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791" y="112051"/>
            <a:ext cx="11672416" cy="129113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Fiche de contrôle des mesures et des participants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2E23DAC-065E-431F-83F4-B99ACA5C4E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6"/>
          <a:stretch/>
        </p:blipFill>
        <p:spPr>
          <a:xfrm>
            <a:off x="1603331" y="2346109"/>
            <a:ext cx="9181580" cy="346721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DB7A0F7-39AF-4674-B801-C2E5B5E28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589" y="1488557"/>
            <a:ext cx="10978821" cy="4348718"/>
          </a:xfrm>
        </p:spPr>
        <p:txBody>
          <a:bodyPr rtlCol="0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Utiliser la </a:t>
            </a:r>
            <a:r>
              <a:rPr lang="fr-FR" sz="2400" b="1" dirty="0"/>
              <a:t>fiche de contrôle des mesures et des participants</a:t>
            </a:r>
            <a:r>
              <a:rPr lang="fr-FR" sz="2400" dirty="0"/>
              <a:t> pour contrôler les données enregistrées pour les enfants et les femmes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7834726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ODK – Révision des questionnaires (1/3)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4" y="1499190"/>
            <a:ext cx="5614914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Les enquêteurs ou les superviseurs peuvent examiner les données enregistrées, en appuyant sur le menu « </a:t>
            </a:r>
            <a:r>
              <a:rPr lang="fr-FR" sz="2400" b="1" dirty="0">
                <a:solidFill>
                  <a:prstClr val="black"/>
                </a:solidFill>
              </a:rPr>
              <a:t>Éditer un formulaire sauvegardé </a:t>
            </a:r>
            <a:r>
              <a:rPr lang="fr-FR" sz="2400" dirty="0">
                <a:solidFill>
                  <a:prstClr val="black"/>
                </a:solidFill>
              </a:rPr>
              <a:t>», dans le menu principal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F8B089CD-0438-49F0-BDD5-A37E8F76CABD}"/>
              </a:ext>
            </a:extLst>
          </p:cNvPr>
          <p:cNvGrpSpPr/>
          <p:nvPr/>
        </p:nvGrpSpPr>
        <p:grpSpPr>
          <a:xfrm>
            <a:off x="7109274" y="1226725"/>
            <a:ext cx="2473297" cy="5358810"/>
            <a:chOff x="7109274" y="1226725"/>
            <a:chExt cx="2473297" cy="5358810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988CD4E4-0C7C-4830-820A-1BD6F19B9A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9274" y="1226725"/>
              <a:ext cx="2473297" cy="535881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9EEFC13-86F0-4FA2-80EC-7768AA343549}"/>
                </a:ext>
              </a:extLst>
            </p:cNvPr>
            <p:cNvSpPr/>
            <p:nvPr/>
          </p:nvSpPr>
          <p:spPr>
            <a:xfrm>
              <a:off x="7214992" y="2467628"/>
              <a:ext cx="2267211" cy="61377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57838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ODK – Révision des questionnaires (2/3)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4" y="1499190"/>
            <a:ext cx="5614914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b="1" u="sng" dirty="0">
                <a:solidFill>
                  <a:prstClr val="black"/>
                </a:solidFill>
              </a:rPr>
              <a:t>Les questionnaires apparaîtront dans le même ordre qu'ils ont été enregistrés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5BD7F8B-B39C-4BC7-B46E-0112CF9AD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6893" y="1267316"/>
            <a:ext cx="2454563" cy="53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667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ODK – Révision des questionnaires (3/3)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5489653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Sélectionner un questionnaire à modifier et vérifier/corriger les données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None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Pour les questionnaires Femme / Enfant, possibilité de voir le détail de chaque membre qui a été interviewé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Utiliser « </a:t>
            </a:r>
            <a:r>
              <a:rPr lang="fr-FR" sz="2400" b="1" dirty="0">
                <a:solidFill>
                  <a:prstClr val="black"/>
                </a:solidFill>
              </a:rPr>
              <a:t>Aller au début / Aller à la fin</a:t>
            </a:r>
            <a:r>
              <a:rPr lang="fr-FR" sz="2400" dirty="0">
                <a:solidFill>
                  <a:prstClr val="black"/>
                </a:solidFill>
              </a:rPr>
              <a:t> »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7E7EEFA-63DD-4DFE-B869-291F09372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4967" y="1499188"/>
            <a:ext cx="1898825" cy="411411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D2E9217-E54E-45E9-B70F-8B61BBAFC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2304" y="1499190"/>
            <a:ext cx="1898824" cy="411411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A058121-F50F-4BAB-A56C-4C9EBE9F2F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7630" y="1499188"/>
            <a:ext cx="1898825" cy="411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267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ODK – Envoi des questionnaires finalisés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4" y="1499190"/>
            <a:ext cx="5614914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Les superviseurs peuvent envoyer les questionnaires finalisés en allant dans le menu « </a:t>
            </a:r>
            <a:r>
              <a:rPr lang="fr-FR" sz="2400" b="1" dirty="0">
                <a:solidFill>
                  <a:prstClr val="black"/>
                </a:solidFill>
              </a:rPr>
              <a:t>Envoyer un formulaire finalisé</a:t>
            </a:r>
            <a:r>
              <a:rPr lang="fr-FR" sz="2400" dirty="0">
                <a:solidFill>
                  <a:prstClr val="black"/>
                </a:solidFill>
              </a:rPr>
              <a:t> »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7D90C6E-2AC4-45B0-B545-C53E94D85B3C}"/>
              </a:ext>
            </a:extLst>
          </p:cNvPr>
          <p:cNvGrpSpPr/>
          <p:nvPr/>
        </p:nvGrpSpPr>
        <p:grpSpPr>
          <a:xfrm>
            <a:off x="6314585" y="1375512"/>
            <a:ext cx="1952593" cy="4348718"/>
            <a:chOff x="6314585" y="1375512"/>
            <a:chExt cx="2268417" cy="4914904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D43EF3-5B94-461C-89FF-E6045C5F6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14585" y="1375512"/>
              <a:ext cx="2268417" cy="4914904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30C18D5-2DDC-4034-B120-4D8A4B8EA6D4}"/>
                </a:ext>
              </a:extLst>
            </p:cNvPr>
            <p:cNvSpPr/>
            <p:nvPr/>
          </p:nvSpPr>
          <p:spPr>
            <a:xfrm>
              <a:off x="6383376" y="3106455"/>
              <a:ext cx="2109271" cy="61377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2D47E9D1-A048-49FA-9320-22317E0AC6AC}"/>
              </a:ext>
            </a:extLst>
          </p:cNvPr>
          <p:cNvGrpSpPr/>
          <p:nvPr/>
        </p:nvGrpSpPr>
        <p:grpSpPr>
          <a:xfrm>
            <a:off x="8880830" y="1375512"/>
            <a:ext cx="2007100" cy="4348718"/>
            <a:chOff x="8880830" y="1375512"/>
            <a:chExt cx="2007100" cy="4348718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C762A72-BF10-4FCD-97B2-D3B2E9B54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80830" y="1375512"/>
              <a:ext cx="2007100" cy="4348718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1789069-4A41-4477-8219-E8915878DC9B}"/>
                </a:ext>
              </a:extLst>
            </p:cNvPr>
            <p:cNvSpPr/>
            <p:nvPr/>
          </p:nvSpPr>
          <p:spPr>
            <a:xfrm>
              <a:off x="9820405" y="5110619"/>
              <a:ext cx="1067525" cy="371869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7443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fr-FR" dirty="0"/>
              <a:t>Exercices</a:t>
            </a:r>
          </a:p>
        </p:txBody>
      </p:sp>
    </p:spTree>
    <p:extLst>
      <p:ext uri="{BB962C8B-B14F-4D97-AF65-F5344CB8AC3E}">
        <p14:creationId xmlns:p14="http://schemas.microsoft.com/office/powerpoint/2010/main" val="10233957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89" y="1488557"/>
            <a:ext cx="10978821" cy="4348718"/>
          </a:xfrm>
        </p:spPr>
        <p:txBody>
          <a:bodyPr rtlCol="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sz="2200" dirty="0"/>
              <a:t>Ensemble, nous allons compléter les </a:t>
            </a:r>
            <a:r>
              <a:rPr lang="fr-FR" sz="2200" b="1" dirty="0"/>
              <a:t>4 questionnaires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sz="2200" b="1" dirty="0"/>
              <a:t>Questionnaire Démographie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sz="2200" b="1" dirty="0"/>
              <a:t>Questionnaire Ménage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sz="2200" b="1" dirty="0"/>
              <a:t>Questionnaire Enfant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r-FR" sz="2200" b="1" dirty="0"/>
              <a:t>Questionnaire Femme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2200" dirty="0"/>
              <a:t> Nous devons tous avoir la même enquête à la fin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200" dirty="0"/>
              <a:t> Ne pas aller de l'avant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200" dirty="0"/>
              <a:t> Ne pas baisser les bras !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200" dirty="0"/>
              <a:t>Exercices</a:t>
            </a:r>
          </a:p>
        </p:txBody>
      </p:sp>
    </p:spTree>
    <p:extLst>
      <p:ext uri="{BB962C8B-B14F-4D97-AF65-F5344CB8AC3E}">
        <p14:creationId xmlns:p14="http://schemas.microsoft.com/office/powerpoint/2010/main" val="23566542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 fontScale="90000"/>
          </a:bodyPr>
          <a:lstStyle/>
          <a:p>
            <a:r>
              <a:rPr lang="fr-FR" dirty="0"/>
              <a:t>Questions ?</a:t>
            </a:r>
            <a:br>
              <a:rPr lang="fr-FR" dirty="0"/>
            </a:br>
            <a:br>
              <a:rPr lang="fr-FR" dirty="0"/>
            </a:br>
            <a:r>
              <a:rPr lang="fr-FR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42279295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22488" y="2509255"/>
            <a:ext cx="10747023" cy="1839489"/>
          </a:xfrm>
        </p:spPr>
        <p:txBody>
          <a:bodyPr>
            <a:normAutofit/>
          </a:bodyPr>
          <a:lstStyle/>
          <a:p>
            <a:pPr algn="ctr"/>
            <a:r>
              <a:rPr lang="fr-FR" sz="5400" b="1" dirty="0"/>
              <a:t>MERCI POUR VOTRE ATTENTION !</a:t>
            </a:r>
            <a:endParaRPr lang="fr-FR" sz="5400" b="0" dirty="0">
              <a:solidFill>
                <a:schemeClr val="bg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009F5F-9D41-458D-855A-3D7416553A66}"/>
              </a:ext>
            </a:extLst>
          </p:cNvPr>
          <p:cNvSpPr txBox="1"/>
          <p:nvPr/>
        </p:nvSpPr>
        <p:spPr>
          <a:xfrm>
            <a:off x="248355" y="62048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[LOGO PARTENAIRES]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508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793" y="1499190"/>
            <a:ext cx="7884748" cy="4348718"/>
          </a:xfrm>
        </p:spPr>
        <p:txBody>
          <a:bodyPr rtlCol="0">
            <a:normAutofit lnSpcReduction="10000"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Plus de 95% des enquêtes SENS sont réalisées avec des smartphones / tablettes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Avantages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Résultats plus précis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Collecte plus rapide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Facilite la revue des données collectées (qualité)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Facilite l’analyse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Pas de saisie</a:t>
            </a:r>
          </a:p>
          <a:p>
            <a:pPr marL="533386" lvl="1" indent="0">
              <a:spcBef>
                <a:spcPts val="0"/>
              </a:spcBef>
              <a:buClr>
                <a:srgbClr val="0072BC"/>
              </a:buClr>
              <a:buNone/>
              <a:defRPr/>
            </a:pPr>
            <a:r>
              <a:rPr lang="fr-FR" sz="2400" dirty="0">
                <a:solidFill>
                  <a:prstClr val="black"/>
                </a:solidFill>
              </a:rPr>
              <a:t> 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b="1" dirty="0">
                <a:solidFill>
                  <a:prstClr val="black"/>
                </a:solidFill>
              </a:rPr>
              <a:t>Inconvénient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Appareils fragiles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Coûteux</a:t>
            </a:r>
          </a:p>
          <a:p>
            <a:pPr marL="533386" lvl="1" indent="0">
              <a:spcBef>
                <a:spcPts val="0"/>
              </a:spcBef>
              <a:buClr>
                <a:srgbClr val="0072BC"/>
              </a:buClr>
              <a:buNone/>
              <a:defRPr/>
            </a:pPr>
            <a:endParaRPr lang="fr-FR" sz="2400" dirty="0">
              <a:solidFill>
                <a:prstClr val="black"/>
              </a:solidFill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200" dirty="0"/>
              <a:t>Utilisation des smartphones pour la collecte des données (1/3)</a:t>
            </a:r>
          </a:p>
        </p:txBody>
      </p:sp>
      <p:pic>
        <p:nvPicPr>
          <p:cNvPr id="6" name="Picture 5" descr="DSC07912.JPG">
            <a:extLst>
              <a:ext uri="{FF2B5EF4-FFF2-40B4-BE49-F238E27FC236}">
                <a16:creationId xmlns:a16="http://schemas.microsoft.com/office/drawing/2014/main" id="{8929C252-9451-4BBA-95D6-BF8E64197B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0353" y="2212418"/>
            <a:ext cx="3444949" cy="2433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12359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89" y="1488557"/>
            <a:ext cx="10978821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Les téléphones sont la propriété du HCR. Lorsqu'ils sont entre les mains de l'enquêteur, ils sont sous sa responsabilité personnelle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u="sng" dirty="0">
                <a:solidFill>
                  <a:prstClr val="black"/>
                </a:solidFill>
              </a:rPr>
              <a:t>Ne laissez jamais le téléphone sans surveillance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endParaRPr lang="fr-FR" sz="2400" b="1" u="sng" dirty="0">
              <a:solidFill>
                <a:prstClr val="black"/>
              </a:solidFill>
            </a:endParaRP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u="sng" dirty="0">
                <a:solidFill>
                  <a:prstClr val="black"/>
                </a:solidFill>
              </a:rPr>
              <a:t>Gardez le dans votre poche ou votre sac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endParaRPr lang="fr-FR" sz="2400" b="1" u="sng" dirty="0">
              <a:solidFill>
                <a:prstClr val="black"/>
              </a:solidFill>
            </a:endParaRP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b="1" u="sng" dirty="0">
                <a:solidFill>
                  <a:prstClr val="black"/>
                </a:solidFill>
              </a:rPr>
              <a:t>Faites attention !</a:t>
            </a:r>
          </a:p>
          <a:p>
            <a:pPr marL="533386" lvl="1" indent="0">
              <a:spcBef>
                <a:spcPts val="0"/>
              </a:spcBef>
              <a:buClr>
                <a:srgbClr val="0072BC"/>
              </a:buClr>
              <a:buNone/>
              <a:defRPr/>
            </a:pPr>
            <a:r>
              <a:rPr lang="fr-FR" sz="2400" dirty="0">
                <a:solidFill>
                  <a:prstClr val="black"/>
                </a:solidFill>
              </a:rPr>
              <a:t> 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Les enquêteurs signeront un </a:t>
            </a:r>
            <a:r>
              <a:rPr lang="fr-FR" sz="2400" b="1" dirty="0">
                <a:solidFill>
                  <a:prstClr val="black"/>
                </a:solidFill>
              </a:rPr>
              <a:t>formulaire de transfert de responsabilité </a:t>
            </a:r>
            <a:r>
              <a:rPr lang="fr-FR" sz="2400" dirty="0">
                <a:solidFill>
                  <a:prstClr val="black"/>
                </a:solidFill>
              </a:rPr>
              <a:t>pour reconnaître leur responsabilité vis-à-vis du téléphone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200" dirty="0"/>
              <a:t>Utilisation des smartphones pour la collecte des données (2/3)</a:t>
            </a:r>
          </a:p>
        </p:txBody>
      </p:sp>
    </p:spTree>
    <p:extLst>
      <p:ext uri="{BB962C8B-B14F-4D97-AF65-F5344CB8AC3E}">
        <p14:creationId xmlns:p14="http://schemas.microsoft.com/office/powerpoint/2010/main" val="227380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Formulaire de Transfert de Responsabilité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36C3F3-8EAF-4BDC-9B00-6DB80391E7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42" t="21455" r="25001" b="10715"/>
          <a:stretch/>
        </p:blipFill>
        <p:spPr>
          <a:xfrm>
            <a:off x="3081063" y="1198777"/>
            <a:ext cx="6090834" cy="464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222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792" y="517014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altLang="fr-FR" dirty="0"/>
              <a:t>Formulaire de gestion des téléphones au quotidien</a:t>
            </a:r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9FE4581-331C-4C8E-93FF-9976DBA952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9" t="28916" r="16229" b="43726"/>
          <a:stretch/>
        </p:blipFill>
        <p:spPr>
          <a:xfrm>
            <a:off x="478183" y="2375115"/>
            <a:ext cx="11235633" cy="210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66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89" y="1588766"/>
            <a:ext cx="10978821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Laissez le ménage savoir que vous utiliserez un téléphone...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Cette nouvelle technologie peut être intimidante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Montrer le questionnaire sur le téléphone pour rassurer les répondants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Consentements SENS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kumimoji="0" lang="fr-FR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Consentement éclairé à participer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fr-FR" sz="2400" dirty="0">
                <a:solidFill>
                  <a:prstClr val="black"/>
                </a:solidFill>
              </a:rPr>
              <a:t>C</a:t>
            </a:r>
            <a:r>
              <a:rPr kumimoji="0" lang="fr-FR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onsentement pour l’utilisation du smartphone/tablette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kumimoji="0" lang="fr-FR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Consentement pour l’enregistrement des coordonnées GPS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200" dirty="0"/>
              <a:t>Utilisation des smartphones pour la collecte des données (3/3)</a:t>
            </a:r>
          </a:p>
        </p:txBody>
      </p:sp>
    </p:spTree>
    <p:extLst>
      <p:ext uri="{BB962C8B-B14F-4D97-AF65-F5344CB8AC3E}">
        <p14:creationId xmlns:p14="http://schemas.microsoft.com/office/powerpoint/2010/main" val="1401001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fr-FR" dirty="0"/>
              <a:t>Téléphones Android</a:t>
            </a:r>
          </a:p>
        </p:txBody>
      </p:sp>
    </p:spTree>
    <p:extLst>
      <p:ext uri="{BB962C8B-B14F-4D97-AF65-F5344CB8AC3E}">
        <p14:creationId xmlns:p14="http://schemas.microsoft.com/office/powerpoint/2010/main" val="91170965"/>
      </p:ext>
    </p:extLst>
  </p:cSld>
  <p:clrMapOvr>
    <a:masterClrMapping/>
  </p:clrMapOvr>
</p:sld>
</file>

<file path=ppt/theme/theme1.xml><?xml version="1.0" encoding="utf-8"?>
<a:theme xmlns:a="http://schemas.openxmlformats.org/drawingml/2006/main" name="UNHCR2016">
  <a:themeElements>
    <a:clrScheme name="UNHCR2016">
      <a:dk1>
        <a:sysClr val="windowText" lastClr="000000"/>
      </a:dk1>
      <a:lt1>
        <a:sysClr val="window" lastClr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HCR2016-Template-V2" id="{3E386AF6-AFA1-4435-B293-6BF6E93FC347}" vid="{380E39D3-DA05-4B59-A009-DFC129E09AB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SENS v3_Formation_Enquete_Session_0_Introduction_v18.11.2020</Template>
  <TotalTime>0</TotalTime>
  <Words>1589</Words>
  <Application>Microsoft Office PowerPoint</Application>
  <PresentationFormat>Grand écran</PresentationFormat>
  <Paragraphs>250</Paragraphs>
  <Slides>39</Slides>
  <Notes>39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3" baseType="lpstr">
      <vt:lpstr>Arial</vt:lpstr>
      <vt:lpstr>Calibri</vt:lpstr>
      <vt:lpstr>Courier New</vt:lpstr>
      <vt:lpstr>UNHCR2016</vt:lpstr>
      <vt:lpstr>Enquêtes SENS  [Nom des camps/Zones d’enquête] Région, Pays - Période</vt:lpstr>
      <vt:lpstr>Session 7 : Collecte de données mobile</vt:lpstr>
      <vt:lpstr>Procédures standards</vt:lpstr>
      <vt:lpstr>Présentation PowerPoint</vt:lpstr>
      <vt:lpstr>Présentation PowerPoint</vt:lpstr>
      <vt:lpstr>Formulaire de Transfert de Responsabilité</vt:lpstr>
      <vt:lpstr>Formulaire de gestion des téléphones au quotidien</vt:lpstr>
      <vt:lpstr>Présentation PowerPoint</vt:lpstr>
      <vt:lpstr>Téléphones Android</vt:lpstr>
      <vt:lpstr>Téléphones Android Samsung Galaxy (1/4)</vt:lpstr>
      <vt:lpstr>Téléphones Android Samsung Galaxy (2/4)</vt:lpstr>
      <vt:lpstr>Téléphones Android Samsung Galaxy (3/4)</vt:lpstr>
      <vt:lpstr>Téléphones Android Samsung Galaxy (4/4)</vt:lpstr>
      <vt:lpstr>ODK Collect</vt:lpstr>
      <vt:lpstr>ODK – Menu Principal</vt:lpstr>
      <vt:lpstr>ODK – Choisir un questionnaire</vt:lpstr>
      <vt:lpstr>ODK – Parcourir le questionnaire</vt:lpstr>
      <vt:lpstr>ODK – Changer la langue</vt:lpstr>
      <vt:lpstr>ODK – Sélectionner une réponse</vt:lpstr>
      <vt:lpstr>ODK – Sélectionner toutes les réponses qui s’appliquent</vt:lpstr>
      <vt:lpstr>ODK – Saisir un nombre ou du texte</vt:lpstr>
      <vt:lpstr>ODK – Ajouter un groupe</vt:lpstr>
      <vt:lpstr>ODK – Supprimer un groupe</vt:lpstr>
      <vt:lpstr>ODK – Supprimer une réponse</vt:lpstr>
      <vt:lpstr>ODK – Fin du questionnaire</vt:lpstr>
      <vt:lpstr>ODK – Sauvegarder le questionnaire</vt:lpstr>
      <vt:lpstr>Noms des questionnaires</vt:lpstr>
      <vt:lpstr>RÉVISION DES QUESTIONNAIRES</vt:lpstr>
      <vt:lpstr>Fiche de contrôle de la collecte des données (1/2)</vt:lpstr>
      <vt:lpstr>Présentation PowerPoint</vt:lpstr>
      <vt:lpstr>Fiche de contrôle des mesures et des participants</vt:lpstr>
      <vt:lpstr>ODK – Révision des questionnaires (1/3)</vt:lpstr>
      <vt:lpstr>ODK – Révision des questionnaires (2/3)</vt:lpstr>
      <vt:lpstr>ODK – Révision des questionnaires (3/3)</vt:lpstr>
      <vt:lpstr>ODK – Envoi des questionnaires finalisés</vt:lpstr>
      <vt:lpstr>Exercices</vt:lpstr>
      <vt:lpstr>Présentation PowerPoint</vt:lpstr>
      <vt:lpstr>Questions ?  Discussion</vt:lpstr>
      <vt:lpstr>MERCI POUR VOTRE ATTENTION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Nutrition Survey with SMART Methods</dc:title>
  <dc:creator>Fanny Cassard</dc:creator>
  <cp:lastModifiedBy>Fanny Cassard</cp:lastModifiedBy>
  <cp:revision>358</cp:revision>
  <cp:lastPrinted>2014-07-03T14:30:14Z</cp:lastPrinted>
  <dcterms:created xsi:type="dcterms:W3CDTF">2014-06-25T09:53:34Z</dcterms:created>
  <dcterms:modified xsi:type="dcterms:W3CDTF">2020-12-01T09:51:40Z</dcterms:modified>
</cp:coreProperties>
</file>